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6"/>
  </p:notesMasterIdLst>
  <p:sldIdLst>
    <p:sldId id="256" r:id="rId2"/>
    <p:sldId id="258" r:id="rId3"/>
    <p:sldId id="260" r:id="rId4"/>
    <p:sldId id="262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8" r:id="rId27"/>
    <p:sldId id="287" r:id="rId28"/>
    <p:sldId id="289" r:id="rId29"/>
    <p:sldId id="290" r:id="rId30"/>
    <p:sldId id="291" r:id="rId31"/>
    <p:sldId id="292" r:id="rId32"/>
    <p:sldId id="293" r:id="rId33"/>
    <p:sldId id="294" r:id="rId34"/>
    <p:sldId id="263" r:id="rId35"/>
  </p:sldIdLst>
  <p:sldSz cx="9906000" cy="6858000" type="A4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693" autoAdjust="0"/>
  </p:normalViewPr>
  <p:slideViewPr>
    <p:cSldViewPr snapToGrid="0" snapToObjects="1">
      <p:cViewPr>
        <p:scale>
          <a:sx n="100" d="100"/>
          <a:sy n="100" d="100"/>
        </p:scale>
        <p:origin x="-1668" y="-24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3B2BD-0235-45A4-A020-8DE63B39BD2F}" type="datetimeFigureOut">
              <a:rPr lang="de-CH" smtClean="0"/>
              <a:t>25.04.2017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34F38-444F-4347-A2D9-5204AB0D7A57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2916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08050" cy="685800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 wrap="none" lIns="91438" tIns="45718" rIns="91438" bIns="45718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de-DE" i="0" dirty="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47733" y="654108"/>
            <a:ext cx="1734036" cy="77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/>
          <p:cNvSpPr>
            <a:spLocks noChangeArrowheads="1"/>
          </p:cNvSpPr>
          <p:nvPr userDrawn="1"/>
        </p:nvSpPr>
        <p:spPr bwMode="auto">
          <a:xfrm rot="16200000">
            <a:off x="-1709738" y="4075113"/>
            <a:ext cx="46577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8" rIns="91438" bIns="45718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de-DE" sz="1200" dirty="0" smtClean="0">
                <a:solidFill>
                  <a:srgbClr val="FFFFFF"/>
                </a:solidFill>
                <a:latin typeface="Arial Narrow" pitchFamily="-72" charset="0"/>
                <a:ea typeface="ＭＳ Ｐゴシック" pitchFamily="-72" charset="-128"/>
                <a:cs typeface="ＭＳ Ｐゴシック" pitchFamily="-72" charset="-128"/>
              </a:rPr>
              <a:t>VERBAND KYNOLOGIE AUSBILDUNGEN SCHWEIZ (VKAS)  </a:t>
            </a:r>
            <a:endParaRPr lang="de-DE" sz="1200" dirty="0">
              <a:solidFill>
                <a:srgbClr val="FFFFFF"/>
              </a:solidFill>
              <a:latin typeface="Arial Narrow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810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2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2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2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566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4411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3415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4366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FFD1-5622-4606-8C23-6F2C205C87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918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el, zwei Inhalte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742950" y="1981200"/>
            <a:ext cx="41275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035550" y="1981200"/>
            <a:ext cx="41275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>
          <a:xfrm>
            <a:off x="742950" y="4114800"/>
            <a:ext cx="84201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D1B23-03A6-415E-A119-A83999B63A0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443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42950" y="609600"/>
            <a:ext cx="8420100" cy="5486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B911C-C9B9-419E-AC7D-9E21B05004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45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08050" cy="685800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 wrap="none" lIns="91438" tIns="45718" rIns="91438" bIns="45718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de-DE" i="0" dirty="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47733" y="654108"/>
            <a:ext cx="1734036" cy="77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/>
          <p:cNvSpPr>
            <a:spLocks noChangeArrowheads="1"/>
          </p:cNvSpPr>
          <p:nvPr userDrawn="1"/>
        </p:nvSpPr>
        <p:spPr bwMode="auto">
          <a:xfrm rot="16200000">
            <a:off x="-1709738" y="4075113"/>
            <a:ext cx="46577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8" rIns="91438" bIns="45718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de-DE" sz="1200" dirty="0" smtClean="0">
                <a:solidFill>
                  <a:srgbClr val="FFFFFF"/>
                </a:solidFill>
                <a:latin typeface="Arial Narrow" pitchFamily="-72" charset="0"/>
                <a:ea typeface="ＭＳ Ｐゴシック" pitchFamily="-72" charset="-128"/>
                <a:cs typeface="ＭＳ Ｐゴシック" pitchFamily="-72" charset="-128"/>
              </a:rPr>
              <a:t>VERBAND KYNOLOGIE AUSBILDUNGEN SCHWEIZ (VKAS)  </a:t>
            </a:r>
            <a:endParaRPr lang="de-DE" sz="1200" dirty="0">
              <a:solidFill>
                <a:srgbClr val="FFFFFF"/>
              </a:solidFill>
              <a:latin typeface="Arial Narrow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59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08050" cy="685800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 wrap="none" lIns="91438" tIns="45718" rIns="91438" bIns="45718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de-DE" i="0" dirty="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47733" y="654108"/>
            <a:ext cx="1734036" cy="77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/>
          <p:cNvSpPr>
            <a:spLocks noChangeArrowheads="1"/>
          </p:cNvSpPr>
          <p:nvPr userDrawn="1"/>
        </p:nvSpPr>
        <p:spPr bwMode="auto">
          <a:xfrm rot="16200000">
            <a:off x="-1709738" y="4075113"/>
            <a:ext cx="46577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8" rIns="91438" bIns="45718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de-DE" sz="1200" dirty="0" smtClean="0">
                <a:solidFill>
                  <a:srgbClr val="FFFFFF"/>
                </a:solidFill>
                <a:latin typeface="Arial Narrow" pitchFamily="-72" charset="0"/>
                <a:ea typeface="ＭＳ Ｐゴシック" pitchFamily="-72" charset="-128"/>
                <a:cs typeface="ＭＳ Ｐゴシック" pitchFamily="-72" charset="-128"/>
              </a:rPr>
              <a:t>VERBAND KYNOLOGIE AUSBILDUNGEN SCHWEIZ (VKAS)  </a:t>
            </a:r>
            <a:endParaRPr lang="de-DE" sz="1200" dirty="0">
              <a:solidFill>
                <a:srgbClr val="FFFFFF"/>
              </a:solidFill>
              <a:latin typeface="Arial Narrow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14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9200" y="1600201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0"/>
            <a:ext cx="908050" cy="685800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 wrap="none" lIns="91438" tIns="45718" rIns="91438" bIns="45718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de-DE" i="0" dirty="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47733" y="654108"/>
            <a:ext cx="1734036" cy="77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  <p:sp>
        <p:nvSpPr>
          <p:cNvPr id="14" name="Rectangle 9"/>
          <p:cNvSpPr>
            <a:spLocks noChangeArrowheads="1"/>
          </p:cNvSpPr>
          <p:nvPr userDrawn="1"/>
        </p:nvSpPr>
        <p:spPr bwMode="auto">
          <a:xfrm rot="16200000">
            <a:off x="-1709738" y="4075113"/>
            <a:ext cx="46577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8" rIns="91438" bIns="45718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de-DE" sz="1200" dirty="0" smtClean="0">
                <a:solidFill>
                  <a:srgbClr val="FFFFFF"/>
                </a:solidFill>
                <a:latin typeface="Arial Narrow" pitchFamily="-72" charset="0"/>
                <a:ea typeface="ＭＳ Ｐゴシック" pitchFamily="-72" charset="-128"/>
                <a:cs typeface="ＭＳ Ｐゴシック" pitchFamily="-72" charset="-128"/>
              </a:rPr>
              <a:t>VERBAND KYNOLOGIE AUSBILDUNGEN SCHWEIZ (VKAS)  </a:t>
            </a:r>
            <a:endParaRPr lang="de-DE" sz="1200" dirty="0">
              <a:solidFill>
                <a:srgbClr val="FFFFFF"/>
              </a:solidFill>
              <a:latin typeface="Arial Narrow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209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529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783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35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052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1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086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39B1E-FF18-43A1-8B21-EDA286DEE552}" type="datetimeFigureOut">
              <a:rPr lang="de-CH" smtClean="0"/>
              <a:t>25.04.2017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B1FC6-1F60-4DE0-ADB1-5774DEB81CE1}" type="slidenum">
              <a:rPr lang="de-CH" smtClean="0"/>
              <a:t>‹Nr.›</a:t>
            </a:fld>
            <a:endParaRPr lang="de-CH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08050" cy="685800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 wrap="none" lIns="91438" tIns="45718" rIns="91438" bIns="45718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de-DE" i="0" dirty="0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47733" y="654108"/>
            <a:ext cx="1734036" cy="77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/>
          <p:cNvSpPr>
            <a:spLocks noChangeArrowheads="1"/>
          </p:cNvSpPr>
          <p:nvPr userDrawn="1"/>
        </p:nvSpPr>
        <p:spPr bwMode="auto">
          <a:xfrm rot="16200000">
            <a:off x="-1709738" y="4075113"/>
            <a:ext cx="465772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8" rIns="91438" bIns="45718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de-DE" sz="1200" dirty="0" smtClean="0">
                <a:solidFill>
                  <a:srgbClr val="FFFFFF"/>
                </a:solidFill>
                <a:latin typeface="Arial Narrow" pitchFamily="-72" charset="0"/>
                <a:ea typeface="ＭＳ Ｐゴシック" pitchFamily="-72" charset="-128"/>
                <a:cs typeface="ＭＳ Ｐゴシック" pitchFamily="-72" charset="-128"/>
              </a:rPr>
              <a:t>VERBAND KYNOLOGIE AUSBILDUNGEN SCHWEIZ (VKAS)  </a:t>
            </a:r>
            <a:endParaRPr lang="de-DE" sz="1200" dirty="0">
              <a:solidFill>
                <a:srgbClr val="FFFFFF"/>
              </a:solidFill>
              <a:latin typeface="Arial Narrow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113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5" r:id="rId13"/>
    <p:sldLayoutId id="2147483666" r:id="rId14"/>
    <p:sldLayoutId id="214748366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924" y="1352550"/>
            <a:ext cx="8239125" cy="2247901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Nationales Hundehalterbrevet </a:t>
            </a:r>
            <a:br>
              <a:rPr lang="de-DE" b="1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Verband Kynologie Ausbildungen Schweiz (VKAS)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52575" y="4276725"/>
            <a:ext cx="6934200" cy="1752600"/>
          </a:xfrm>
        </p:spPr>
        <p:txBody>
          <a:bodyPr/>
          <a:lstStyle/>
          <a:p>
            <a:r>
              <a:rPr lang="de-DE" dirty="0" smtClean="0"/>
              <a:t>Grundlage für Theorieunterricht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959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41231" y="620713"/>
            <a:ext cx="84201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sz="4000" smtClean="0"/>
              <a:t>              Ein Hund kommt ins Haus</a:t>
            </a:r>
            <a:br>
              <a:rPr lang="de-DE" altLang="de-DE" sz="4000" smtClean="0"/>
            </a:br>
            <a:endParaRPr lang="de-DE" altLang="de-DE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23925" y="1981200"/>
            <a:ext cx="3171826" cy="4114800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Tagesablauf</a:t>
            </a:r>
          </a:p>
          <a:p>
            <a:pPr eaLnBrk="1" hangingPunct="1"/>
            <a:r>
              <a:rPr lang="de-DE" altLang="de-DE" sz="2800" dirty="0" smtClean="0"/>
              <a:t>Ruhephasen</a:t>
            </a:r>
          </a:p>
          <a:p>
            <a:pPr eaLnBrk="1" hangingPunct="1"/>
            <a:r>
              <a:rPr lang="de-DE" altLang="de-DE" sz="2800" dirty="0" smtClean="0"/>
              <a:t>Unter- resp. Überforderung</a:t>
            </a: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2127251"/>
            <a:ext cx="5599642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7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41231" y="620713"/>
            <a:ext cx="84201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sz="4000" smtClean="0"/>
              <a:t>              Ein Hund kommt ins Haus</a:t>
            </a:r>
            <a:br>
              <a:rPr lang="de-DE" altLang="de-DE" sz="4000" smtClean="0"/>
            </a:br>
            <a:endParaRPr lang="de-DE" altLang="de-DE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00125" y="1981200"/>
            <a:ext cx="3260726" cy="4114800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Umgebung</a:t>
            </a:r>
          </a:p>
          <a:p>
            <a:pPr eaLnBrk="1" hangingPunct="1"/>
            <a:r>
              <a:rPr lang="de-DE" altLang="de-DE" sz="2800" dirty="0" smtClean="0"/>
              <a:t>Stubenreinheit</a:t>
            </a: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2728817"/>
            <a:ext cx="5048250" cy="33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7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41231" y="620713"/>
            <a:ext cx="84201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sz="4000" smtClean="0"/>
              <a:t>              Ein Hund kommt ins Haus</a:t>
            </a:r>
            <a:br>
              <a:rPr lang="de-DE" altLang="de-DE" sz="4000" smtClean="0"/>
            </a:br>
            <a:endParaRPr lang="de-DE" altLang="de-DE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76300" y="1981200"/>
            <a:ext cx="2838450" cy="4114800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Aufenthalts-</a:t>
            </a:r>
          </a:p>
          <a:p>
            <a:pPr eaLnBrk="1" hangingPunct="1">
              <a:buFontTx/>
              <a:buNone/>
            </a:pPr>
            <a:r>
              <a:rPr lang="de-DE" altLang="de-DE" sz="2800" dirty="0" smtClean="0"/>
              <a:t>   und Liegeplätze</a:t>
            </a:r>
          </a:p>
          <a:p>
            <a:pPr eaLnBrk="1" hangingPunct="1"/>
            <a:r>
              <a:rPr lang="de-DE" altLang="de-DE" sz="2800" dirty="0" smtClean="0"/>
              <a:t>Schlafen,</a:t>
            </a:r>
          </a:p>
          <a:p>
            <a:pPr eaLnBrk="1" hangingPunct="1">
              <a:buFontTx/>
              <a:buNone/>
            </a:pPr>
            <a:r>
              <a:rPr lang="de-DE" altLang="de-DE" sz="2800" dirty="0" smtClean="0"/>
              <a:t>    Nachtlager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225676"/>
            <a:ext cx="553085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5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smtClean="0"/>
              <a:t>        Hund und Kinder</a:t>
            </a:r>
            <a:br>
              <a:rPr lang="de-DE" altLang="de-DE" smtClean="0"/>
            </a:br>
            <a:r>
              <a:rPr lang="de-DE" altLang="de-DE" smtClean="0"/>
              <a:t>Überblick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85825" y="1981200"/>
            <a:ext cx="3755894" cy="4114800"/>
          </a:xfrm>
        </p:spPr>
        <p:txBody>
          <a:bodyPr/>
          <a:lstStyle/>
          <a:p>
            <a:pPr eaLnBrk="1" hangingPunct="1"/>
            <a:endParaRPr lang="de-DE" altLang="de-DE" sz="2800" dirty="0" smtClean="0"/>
          </a:p>
        </p:txBody>
      </p:sp>
      <p:pic>
        <p:nvPicPr>
          <p:cNvPr id="14340" name="Picture 6" descr="hund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18" y="3040063"/>
            <a:ext cx="4992555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82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        Hund und Kinder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76300" y="1981200"/>
            <a:ext cx="2352675" cy="4114800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Kinder von 0-6 Jahre</a:t>
            </a:r>
          </a:p>
          <a:p>
            <a:pPr eaLnBrk="1" hangingPunct="1"/>
            <a:r>
              <a:rPr lang="de-DE" altLang="de-DE" sz="2800" dirty="0" smtClean="0"/>
              <a:t>Kinder von 6-12 Jahre</a:t>
            </a:r>
          </a:p>
          <a:p>
            <a:pPr eaLnBrk="1" hangingPunct="1"/>
            <a:endParaRPr lang="de-DE" altLang="de-DE" sz="2800" dirty="0" smtClean="0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2339977"/>
            <a:ext cx="5238750" cy="348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81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        Hund und Kinder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57250" y="1905000"/>
            <a:ext cx="3683000" cy="4191000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Kinder und der Hundespaziergang</a:t>
            </a:r>
          </a:p>
          <a:p>
            <a:pPr eaLnBrk="1" hangingPunct="1"/>
            <a:r>
              <a:rPr lang="de-DE" altLang="de-DE" sz="2800" dirty="0" smtClean="0"/>
              <a:t>Spazieren mit dem Hund</a:t>
            </a:r>
          </a:p>
          <a:p>
            <a:pPr eaLnBrk="1" hangingPunct="1"/>
            <a:endParaRPr lang="de-DE" altLang="de-DE" sz="2800" dirty="0" smtClean="0"/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2971801"/>
            <a:ext cx="4870450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17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smtClean="0"/>
              <a:t>          Triebe des Hundes</a:t>
            </a:r>
            <a:br>
              <a:rPr lang="de-DE" altLang="de-DE" smtClean="0"/>
            </a:br>
            <a:r>
              <a:rPr lang="de-DE" altLang="de-DE" smtClean="0"/>
              <a:t>         Überblick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52500" y="1981200"/>
            <a:ext cx="3835401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altLang="de-DE" sz="2800" dirty="0" smtClean="0"/>
          </a:p>
        </p:txBody>
      </p:sp>
      <p:pic>
        <p:nvPicPr>
          <p:cNvPr id="17412" name="Picture 6" descr="hun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3971925"/>
            <a:ext cx="2657079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hund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92" y="1889068"/>
            <a:ext cx="2777143" cy="208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5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smtClean="0"/>
              <a:t>          Triebe des Hundes</a:t>
            </a:r>
            <a:br>
              <a:rPr lang="de-DE" altLang="de-DE" smtClean="0"/>
            </a:br>
            <a:r>
              <a:rPr lang="de-DE" altLang="de-DE" smtClean="0"/>
              <a:t>         </a:t>
            </a: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52500" y="1981200"/>
            <a:ext cx="39179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altLang="de-DE" sz="2800" dirty="0" smtClean="0"/>
          </a:p>
        </p:txBody>
      </p:sp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13" y="3810001"/>
            <a:ext cx="3945857" cy="263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66814"/>
            <a:ext cx="421177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4257675"/>
            <a:ext cx="29718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4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smtClean="0"/>
              <a:t>          Triebe des Hundes</a:t>
            </a:r>
            <a:br>
              <a:rPr lang="de-DE" altLang="de-DE" smtClean="0"/>
            </a:br>
            <a:r>
              <a:rPr lang="de-DE" altLang="de-DE" smtClean="0"/>
              <a:t>        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62024" y="1981200"/>
            <a:ext cx="390842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800" dirty="0" smtClean="0"/>
              <a:t>Jagdtrieb/Hetztrieb</a:t>
            </a:r>
          </a:p>
        </p:txBody>
      </p:sp>
      <p:pic>
        <p:nvPicPr>
          <p:cNvPr id="1946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03488"/>
            <a:ext cx="726440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2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tierwartezimmer_total_m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93" y="2340768"/>
            <a:ext cx="4572000" cy="306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286405" y="609600"/>
            <a:ext cx="8191368" cy="1143000"/>
          </a:xfrm>
        </p:spPr>
        <p:txBody>
          <a:bodyPr/>
          <a:lstStyle/>
          <a:p>
            <a:pPr algn="l" eaLnBrk="1" hangingPunct="1"/>
            <a:r>
              <a:rPr lang="de-DE" altLang="de-DE" sz="3200" smtClean="0"/>
              <a:t>Physische Eigenschaften des Hundes; Überblick</a:t>
            </a:r>
            <a:endParaRPr lang="de-DE" altLang="de-DE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66774" y="1981200"/>
            <a:ext cx="4003675" cy="4114800"/>
          </a:xfrm>
        </p:spPr>
        <p:txBody>
          <a:bodyPr/>
          <a:lstStyle/>
          <a:p>
            <a:pPr eaLnBrk="1" hangingPunct="1"/>
            <a:endParaRPr lang="de-DE" alt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val="1228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66775" y="485775"/>
            <a:ext cx="8296275" cy="12954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sz="2800" dirty="0" smtClean="0"/>
              <a:t>Theorieteil </a:t>
            </a:r>
            <a:r>
              <a:rPr lang="de-DE" altLang="de-DE" sz="2800" dirty="0"/>
              <a:t/>
            </a:r>
            <a:br>
              <a:rPr lang="de-DE" altLang="de-DE" sz="2800" dirty="0"/>
            </a:br>
            <a:r>
              <a:rPr lang="de-DE" altLang="de-DE" sz="2800" dirty="0" smtClean="0"/>
              <a:t>Nationales Hundehalterbrevet VKAS</a:t>
            </a:r>
            <a:br>
              <a:rPr lang="de-DE" altLang="de-DE" sz="2800" dirty="0" smtClean="0"/>
            </a:br>
            <a:endParaRPr lang="de-DE" altLang="de-DE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66775" y="1981200"/>
            <a:ext cx="3461941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de-DE" sz="2800" smtClean="0"/>
          </a:p>
        </p:txBody>
      </p:sp>
      <p:pic>
        <p:nvPicPr>
          <p:cNvPr id="3076" name="Picture 5" descr="hun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16" y="2276476"/>
            <a:ext cx="5267721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57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sz="3200" smtClean="0"/>
              <a:t>              Physische Eigenschaften des Hundes</a:t>
            </a:r>
            <a:br>
              <a:rPr lang="de-DE" altLang="de-DE" sz="3200" smtClean="0"/>
            </a:br>
            <a:endParaRPr lang="de-DE" altLang="de-DE" smtClean="0"/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95350" y="1981200"/>
            <a:ext cx="2654300" cy="4114800"/>
          </a:xfrm>
        </p:spPr>
        <p:txBody>
          <a:bodyPr/>
          <a:lstStyle/>
          <a:p>
            <a:pPr eaLnBrk="1" hangingPunct="1"/>
            <a:r>
              <a:rPr lang="de-DE" altLang="de-DE" sz="2800" dirty="0" err="1" smtClean="0"/>
              <a:t>Impfplan</a:t>
            </a:r>
            <a:endParaRPr lang="de-DE" altLang="de-DE" sz="2800" dirty="0" smtClean="0"/>
          </a:p>
        </p:txBody>
      </p:sp>
      <p:pic>
        <p:nvPicPr>
          <p:cNvPr id="21508" name="Picture 5" descr="Zum-Tierarz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1676400"/>
            <a:ext cx="432011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35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sz="3200" smtClean="0"/>
              <a:t>              Physische Eigenschaften des Hundes</a:t>
            </a:r>
            <a:br>
              <a:rPr lang="de-DE" altLang="de-DE" sz="3200" smtClean="0"/>
            </a:br>
            <a:endParaRPr lang="de-DE" altLang="de-DE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1075" y="1981200"/>
            <a:ext cx="2714626" cy="4114800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Gesundheits-vorsorge</a:t>
            </a:r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2563814"/>
            <a:ext cx="5613400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7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sz="3200" smtClean="0"/>
              <a:t>              Physische Eigenschaften des Hundes</a:t>
            </a:r>
            <a:br>
              <a:rPr lang="de-DE" altLang="de-DE" sz="3200" smtClean="0"/>
            </a:br>
            <a:endParaRPr lang="de-DE" altLang="de-DE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57275" y="1981200"/>
            <a:ext cx="2867026" cy="4114800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Erste-Hilfe-</a:t>
            </a:r>
            <a:r>
              <a:rPr lang="de-DE" altLang="de-DE" sz="2800" dirty="0" err="1" smtClean="0"/>
              <a:t>Massnahmen</a:t>
            </a:r>
            <a:endParaRPr lang="de-DE" altLang="de-DE" sz="2800" dirty="0" smtClean="0"/>
          </a:p>
          <a:p>
            <a:pPr eaLnBrk="1" hangingPunct="1">
              <a:buFontTx/>
              <a:buNone/>
            </a:pPr>
            <a:r>
              <a:rPr lang="de-DE" altLang="de-DE" sz="2800" dirty="0" smtClean="0"/>
              <a:t>    beim Hund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467100" y="1981200"/>
          <a:ext cx="56959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kument" r:id="rId3" imgW="5081016" imgH="2389632" progId="Word.Document.8">
                  <p:embed/>
                </p:oleObj>
              </mc:Choice>
              <mc:Fallback>
                <p:oleObj name="Dokument" r:id="rId3" imgW="5081016" imgH="238963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1981200"/>
                        <a:ext cx="569595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309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sz="3600" smtClean="0"/>
              <a:t>                  Körpersprache des Hundes</a:t>
            </a:r>
            <a:br>
              <a:rPr lang="de-DE" altLang="de-DE" sz="3600" smtClean="0"/>
            </a:br>
            <a:r>
              <a:rPr lang="de-DE" altLang="de-DE" sz="3600" smtClean="0"/>
              <a:t>         Überblick</a:t>
            </a:r>
            <a:endParaRPr lang="de-DE" altLang="de-DE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85824" y="1981200"/>
            <a:ext cx="3984625" cy="4114800"/>
          </a:xfrm>
        </p:spPr>
        <p:txBody>
          <a:bodyPr/>
          <a:lstStyle/>
          <a:p>
            <a:pPr eaLnBrk="1" hangingPunct="1"/>
            <a:r>
              <a:rPr lang="de-DE" altLang="de-DE" sz="2400" dirty="0" smtClean="0"/>
              <a:t>Kommunikation Mensch-Hund</a:t>
            </a:r>
          </a:p>
          <a:p>
            <a:pPr eaLnBrk="1" hangingPunct="1"/>
            <a:r>
              <a:rPr lang="de-DE" altLang="de-DE" sz="2400" dirty="0" smtClean="0"/>
              <a:t>Kommunikation Hund-Hund</a:t>
            </a:r>
          </a:p>
          <a:p>
            <a:pPr eaLnBrk="1" hangingPunct="1"/>
            <a:r>
              <a:rPr lang="de-DE" altLang="de-DE" sz="2400" dirty="0" smtClean="0"/>
              <a:t>Rangordnung beim Wolf</a:t>
            </a:r>
          </a:p>
          <a:p>
            <a:pPr eaLnBrk="1" hangingPunct="1"/>
            <a:r>
              <a:rPr lang="de-DE" altLang="de-DE" sz="2400" dirty="0" smtClean="0"/>
              <a:t>Rangordnung in der Mensch-Hund Beziehung</a:t>
            </a:r>
          </a:p>
          <a:p>
            <a:pPr eaLnBrk="1" hangingPunct="1"/>
            <a:r>
              <a:rPr lang="de-DE" altLang="de-DE" sz="2400" dirty="0" smtClean="0"/>
              <a:t>Zusammenleben im Alltag</a:t>
            </a:r>
          </a:p>
        </p:txBody>
      </p:sp>
      <p:pic>
        <p:nvPicPr>
          <p:cNvPr id="23556" name="Picture 5" descr="hund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1905000"/>
            <a:ext cx="4055269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hund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4410076"/>
            <a:ext cx="39004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1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2525" y="666751"/>
            <a:ext cx="8420100" cy="5370513"/>
          </a:xfrm>
        </p:spPr>
      </p:pic>
    </p:spTree>
    <p:extLst>
      <p:ext uri="{BB962C8B-B14F-4D97-AF65-F5344CB8AC3E}">
        <p14:creationId xmlns:p14="http://schemas.microsoft.com/office/powerpoint/2010/main" val="32591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9786" y="609600"/>
            <a:ext cx="7006431" cy="5486400"/>
          </a:xfrm>
        </p:spPr>
      </p:pic>
      <p:sp>
        <p:nvSpPr>
          <p:cNvPr id="2" name="Textfeld 1"/>
          <p:cNvSpPr txBox="1"/>
          <p:nvPr/>
        </p:nvSpPr>
        <p:spPr>
          <a:xfrm>
            <a:off x="1449786" y="6096000"/>
            <a:ext cx="567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Unsicherheit, ängstliches Verhalten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309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1127" y="609600"/>
            <a:ext cx="6703748" cy="5486400"/>
          </a:xfrm>
        </p:spPr>
      </p:pic>
    </p:spTree>
    <p:extLst>
      <p:ext uri="{BB962C8B-B14F-4D97-AF65-F5344CB8AC3E}">
        <p14:creationId xmlns:p14="http://schemas.microsoft.com/office/powerpoint/2010/main" val="9977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073" y="609600"/>
            <a:ext cx="7806135" cy="5486400"/>
          </a:xfrm>
        </p:spPr>
      </p:pic>
      <p:sp>
        <p:nvSpPr>
          <p:cNvPr id="2" name="Textfeld 1"/>
          <p:cNvSpPr txBox="1"/>
          <p:nvPr/>
        </p:nvSpPr>
        <p:spPr>
          <a:xfrm>
            <a:off x="1049073" y="6096000"/>
            <a:ext cx="413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Übergang in Drohung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208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2025" y="609600"/>
            <a:ext cx="8137394" cy="5486400"/>
          </a:xfrm>
        </p:spPr>
      </p:pic>
    </p:spTree>
    <p:extLst>
      <p:ext uri="{BB962C8B-B14F-4D97-AF65-F5344CB8AC3E}">
        <p14:creationId xmlns:p14="http://schemas.microsoft.com/office/powerpoint/2010/main" val="21697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175" y="609600"/>
            <a:ext cx="7975336" cy="5486400"/>
          </a:xfrm>
        </p:spPr>
      </p:pic>
    </p:spTree>
    <p:extLst>
      <p:ext uri="{BB962C8B-B14F-4D97-AF65-F5344CB8AC3E}">
        <p14:creationId xmlns:p14="http://schemas.microsoft.com/office/powerpoint/2010/main" val="17489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3200" smtClean="0"/>
              <a:t>               Entwicklungsgeschichte des Hundes</a:t>
            </a:r>
            <a:br>
              <a:rPr lang="de-DE" altLang="de-DE" sz="3200" smtClean="0"/>
            </a:br>
            <a:r>
              <a:rPr lang="de-DE" altLang="de-DE" sz="3200" smtClean="0"/>
              <a:t>Überblick</a:t>
            </a:r>
            <a:endParaRPr lang="de-DE" altLang="de-DE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76300" y="1981200"/>
            <a:ext cx="3994150" cy="4114800"/>
          </a:xfrm>
        </p:spPr>
        <p:txBody>
          <a:bodyPr/>
          <a:lstStyle/>
          <a:p>
            <a:pPr eaLnBrk="1" hangingPunct="1"/>
            <a:endParaRPr lang="de-DE" altLang="de-DE" sz="2800" dirty="0" smtClean="0"/>
          </a:p>
        </p:txBody>
      </p:sp>
      <p:pic>
        <p:nvPicPr>
          <p:cNvPr id="4100" name="Picture 5" descr="156609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392" y="2708275"/>
            <a:ext cx="4590123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70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2721" y="609600"/>
            <a:ext cx="6600560" cy="5486400"/>
          </a:xfrm>
        </p:spPr>
      </p:pic>
    </p:spTree>
    <p:extLst>
      <p:ext uri="{BB962C8B-B14F-4D97-AF65-F5344CB8AC3E}">
        <p14:creationId xmlns:p14="http://schemas.microsoft.com/office/powerpoint/2010/main" val="33611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19" y="609600"/>
            <a:ext cx="6911843" cy="5486400"/>
          </a:xfrm>
        </p:spPr>
      </p:pic>
      <p:sp>
        <p:nvSpPr>
          <p:cNvPr id="2" name="Textfeld 1"/>
          <p:cNvSpPr txBox="1"/>
          <p:nvPr/>
        </p:nvSpPr>
        <p:spPr>
          <a:xfrm>
            <a:off x="1496219" y="6096000"/>
            <a:ext cx="563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Selbstsicheres drohen (fixieren des Gegenübers)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625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5738" y="609600"/>
            <a:ext cx="4894527" cy="5486400"/>
          </a:xfrm>
        </p:spPr>
      </p:pic>
      <p:sp>
        <p:nvSpPr>
          <p:cNvPr id="2" name="Textfeld 1"/>
          <p:cNvSpPr txBox="1"/>
          <p:nvPr/>
        </p:nvSpPr>
        <p:spPr>
          <a:xfrm>
            <a:off x="2505738" y="6096000"/>
            <a:ext cx="415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Unsicheres drohen (abgewandter Kopf)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572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sz="3600" smtClean="0"/>
              <a:t>Recht und Hund</a:t>
            </a:r>
            <a:br>
              <a:rPr lang="de-DE" altLang="de-DE" sz="3600" smtClean="0"/>
            </a:br>
            <a:r>
              <a:rPr lang="de-DE" altLang="de-DE" sz="3600" smtClean="0"/>
              <a:t>Überblick</a:t>
            </a:r>
            <a:endParaRPr lang="de-DE" altLang="de-DE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42974" y="1981200"/>
            <a:ext cx="3927475" cy="4114800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Kaufvertrag</a:t>
            </a:r>
          </a:p>
          <a:p>
            <a:pPr eaLnBrk="1" hangingPunct="1"/>
            <a:r>
              <a:rPr lang="de-DE" altLang="de-DE" sz="2800" dirty="0" smtClean="0"/>
              <a:t>Haftpflicht</a:t>
            </a:r>
          </a:p>
          <a:p>
            <a:pPr eaLnBrk="1" hangingPunct="1"/>
            <a:r>
              <a:rPr lang="de-DE" altLang="de-DE" sz="2800" dirty="0" smtClean="0"/>
              <a:t>Hundegesetze</a:t>
            </a:r>
          </a:p>
          <a:p>
            <a:pPr eaLnBrk="1" hangingPunct="1"/>
            <a:r>
              <a:rPr lang="de-DE" altLang="de-DE" sz="2800" dirty="0" smtClean="0"/>
              <a:t>Tierschutzgesetz</a:t>
            </a:r>
          </a:p>
          <a:p>
            <a:pPr eaLnBrk="1" hangingPunct="1"/>
            <a:r>
              <a:rPr lang="de-DE" altLang="de-DE" sz="2800" dirty="0" smtClean="0"/>
              <a:t>Hund und Mietwohnung</a:t>
            </a:r>
          </a:p>
          <a:p>
            <a:pPr eaLnBrk="1" hangingPunct="1"/>
            <a:r>
              <a:rPr lang="de-DE" altLang="de-DE" sz="2800" dirty="0" smtClean="0"/>
              <a:t>Testament für den Hund</a:t>
            </a:r>
          </a:p>
        </p:txBody>
      </p:sp>
      <p:pic>
        <p:nvPicPr>
          <p:cNvPr id="33796" name="Picture 5" descr="hund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999" y="1828801"/>
            <a:ext cx="3547930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41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369888"/>
            <a:ext cx="8915400" cy="1143000"/>
          </a:xfrm>
        </p:spPr>
        <p:txBody>
          <a:bodyPr/>
          <a:lstStyle/>
          <a:p>
            <a:r>
              <a:rPr lang="de-DE" b="1" dirty="0"/>
              <a:t>Nationales Hundehalterbrevet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1600201"/>
            <a:ext cx="8915400" cy="4525963"/>
          </a:xfrm>
        </p:spPr>
        <p:txBody>
          <a:bodyPr/>
          <a:lstStyle/>
          <a:p>
            <a:r>
              <a:rPr lang="de-DE" dirty="0" smtClean="0"/>
              <a:t>Ich danke Ihnen für die Aufmerksamkeit.</a:t>
            </a:r>
          </a:p>
          <a:p>
            <a:endParaRPr lang="de-DE" dirty="0"/>
          </a:p>
          <a:p>
            <a:r>
              <a:rPr lang="de-DE" dirty="0" smtClean="0"/>
              <a:t>Gerne stehe ich Ihnen bei weiteren Fragen zur Verfügung und möchte Ihnen nach dem Hundekauf den Besuch des Praxiskurses empfehlen.</a:t>
            </a:r>
          </a:p>
          <a:p>
            <a:r>
              <a:rPr lang="de-DE" dirty="0" smtClean="0"/>
              <a:t>Die Brevet Fachperson: Hans Muster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478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smtClean="0"/>
              <a:t>                   Entwicklungsgeschichte des Hundes</a:t>
            </a:r>
            <a:endParaRPr lang="de-DE" altLang="de-DE" sz="3600" smtClean="0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1114424" y="4114800"/>
            <a:ext cx="8048625" cy="1981200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Abstammung des Hundes</a:t>
            </a:r>
          </a:p>
          <a:p>
            <a:pPr eaLnBrk="1" hangingPunct="1"/>
            <a:r>
              <a:rPr lang="de-DE" altLang="de-DE" sz="2800" dirty="0" smtClean="0"/>
              <a:t>Vom Wolf zum Hund</a:t>
            </a:r>
          </a:p>
          <a:p>
            <a:pPr eaLnBrk="1" hangingPunct="1"/>
            <a:r>
              <a:rPr lang="de-DE" altLang="de-DE" sz="2800" dirty="0" smtClean="0"/>
              <a:t>Entwicklungen in der Zucht</a:t>
            </a:r>
          </a:p>
        </p:txBody>
      </p:sp>
      <p:pic>
        <p:nvPicPr>
          <p:cNvPr id="5124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8300" y="1981200"/>
            <a:ext cx="2146300" cy="1981200"/>
          </a:xfrm>
        </p:spPr>
      </p:pic>
      <p:pic>
        <p:nvPicPr>
          <p:cNvPr id="5125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981200"/>
            <a:ext cx="2393950" cy="1981200"/>
          </a:xfrm>
        </p:spPr>
      </p:pic>
    </p:spTree>
    <p:extLst>
      <p:ext uri="{BB962C8B-B14F-4D97-AF65-F5344CB8AC3E}">
        <p14:creationId xmlns:p14="http://schemas.microsoft.com/office/powerpoint/2010/main" val="305280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smtClean="0"/>
              <a:t>                   Entwicklungsgeschichte des Hundes</a:t>
            </a:r>
            <a:endParaRPr lang="de-DE" altLang="de-DE" sz="360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009650" y="4114800"/>
            <a:ext cx="8153400" cy="1981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de-DE" altLang="de-DE" sz="2800" dirty="0" smtClean="0"/>
              <a:t>Augen auf beim Hundekauf</a:t>
            </a:r>
          </a:p>
          <a:p>
            <a:pPr eaLnBrk="1" hangingPunct="1"/>
            <a:r>
              <a:rPr lang="de-DE" altLang="de-DE" sz="2800" dirty="0" smtClean="0"/>
              <a:t>Import von Hunden</a:t>
            </a:r>
          </a:p>
          <a:p>
            <a:pPr eaLnBrk="1" hangingPunct="1"/>
            <a:r>
              <a:rPr lang="de-DE" altLang="de-DE" sz="2800" dirty="0" smtClean="0"/>
              <a:t>Mischlingshund oder Rassehund?</a:t>
            </a:r>
          </a:p>
          <a:p>
            <a:pPr eaLnBrk="1" hangingPunct="1"/>
            <a:r>
              <a:rPr lang="de-DE" altLang="de-DE" sz="2800" dirty="0" smtClean="0"/>
              <a:t>Rüde oder Hündin?</a:t>
            </a:r>
          </a:p>
        </p:txBody>
      </p:sp>
      <p:pic>
        <p:nvPicPr>
          <p:cNvPr id="6148" name="Picture 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834" y="1981200"/>
            <a:ext cx="2861733" cy="1981200"/>
          </a:xfrm>
        </p:spPr>
      </p:pic>
      <p:pic>
        <p:nvPicPr>
          <p:cNvPr id="6149" name="Picture 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8242" y="1981200"/>
            <a:ext cx="2980398" cy="1981200"/>
          </a:xfrm>
        </p:spPr>
      </p:pic>
    </p:spTree>
    <p:extLst>
      <p:ext uri="{BB962C8B-B14F-4D97-AF65-F5344CB8AC3E}">
        <p14:creationId xmlns:p14="http://schemas.microsoft.com/office/powerpoint/2010/main" val="417426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3200" dirty="0" smtClean="0"/>
              <a:t>                    Lebensphasen des Hundes</a:t>
            </a:r>
            <a:br>
              <a:rPr lang="de-DE" altLang="de-DE" sz="3200" dirty="0" smtClean="0"/>
            </a:br>
            <a:r>
              <a:rPr lang="de-DE" altLang="de-DE" sz="3200" dirty="0" smtClean="0"/>
              <a:t>                     Überblick</a:t>
            </a:r>
            <a:endParaRPr lang="de-DE" altLang="de-DE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04900" y="2039144"/>
            <a:ext cx="5467350" cy="1970881"/>
          </a:xfrm>
        </p:spPr>
        <p:txBody>
          <a:bodyPr/>
          <a:lstStyle/>
          <a:p>
            <a:pPr eaLnBrk="1" hangingPunct="1"/>
            <a:r>
              <a:rPr lang="de-DE" altLang="de-DE" sz="2800" dirty="0" smtClean="0"/>
              <a:t>Vom Welpen zum </a:t>
            </a:r>
            <a:r>
              <a:rPr lang="de-DE" altLang="de-DE" sz="2800" dirty="0" err="1" smtClean="0"/>
              <a:t>Junghund</a:t>
            </a:r>
            <a:endParaRPr lang="de-DE" altLang="de-DE" sz="2800" dirty="0" smtClean="0"/>
          </a:p>
          <a:p>
            <a:pPr eaLnBrk="1" hangingPunct="1"/>
            <a:r>
              <a:rPr lang="de-DE" altLang="de-DE" sz="2800" dirty="0" smtClean="0"/>
              <a:t>Der erwachsene Hund</a:t>
            </a:r>
          </a:p>
          <a:p>
            <a:pPr eaLnBrk="1" hangingPunct="1"/>
            <a:r>
              <a:rPr lang="de-DE" altLang="de-DE" sz="2800" dirty="0" smtClean="0"/>
              <a:t>Der alte Hund</a:t>
            </a:r>
          </a:p>
        </p:txBody>
      </p:sp>
      <p:pic>
        <p:nvPicPr>
          <p:cNvPr id="7172" name="Picture 5" descr="hund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23" y="4076700"/>
            <a:ext cx="7561923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40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sz="3200" smtClean="0"/>
              <a:t>                    </a:t>
            </a:r>
            <a:br>
              <a:rPr lang="de-DE" altLang="de-DE" sz="3200" smtClean="0"/>
            </a:br>
            <a:r>
              <a:rPr lang="de-DE" altLang="de-DE" sz="3200" smtClean="0"/>
              <a:t>                 Lebensphasen des Hundes</a:t>
            </a:r>
            <a:br>
              <a:rPr lang="de-DE" altLang="de-DE" sz="3200" smtClean="0"/>
            </a:br>
            <a:r>
              <a:rPr lang="de-DE" altLang="de-DE" sz="3200" smtClean="0"/>
              <a:t>                  Vom Welpen zum Junghund</a:t>
            </a:r>
            <a:endParaRPr lang="de-DE" altLang="de-DE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28700" y="1981200"/>
            <a:ext cx="313372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2400" dirty="0" smtClean="0"/>
              <a:t>Prägungsphase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400" dirty="0" smtClean="0"/>
              <a:t>Sozialisierungsphase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400" dirty="0" smtClean="0"/>
              <a:t>Rangordnungsphase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400" dirty="0" smtClean="0"/>
              <a:t>Rudelphase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400" dirty="0" smtClean="0"/>
              <a:t>Pubertät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400" dirty="0" smtClean="0"/>
              <a:t>Reifungsphase</a:t>
            </a:r>
          </a:p>
          <a:p>
            <a:pPr eaLnBrk="1" hangingPunct="1">
              <a:lnSpc>
                <a:spcPct val="90000"/>
              </a:lnSpc>
            </a:pPr>
            <a:endParaRPr lang="de-DE" altLang="de-DE" sz="24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4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400" dirty="0" smtClean="0"/>
          </a:p>
        </p:txBody>
      </p:sp>
      <p:pic>
        <p:nvPicPr>
          <p:cNvPr id="8196" name="Picture 4" descr="hund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1981201"/>
            <a:ext cx="52006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3895725"/>
            <a:ext cx="38798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4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sz="3200" smtClean="0"/>
              <a:t>                    </a:t>
            </a:r>
            <a:br>
              <a:rPr lang="de-DE" altLang="de-DE" sz="3200" smtClean="0"/>
            </a:br>
            <a:r>
              <a:rPr lang="de-DE" altLang="de-DE" sz="3200" smtClean="0"/>
              <a:t>                 Lebensphasen des Hundes</a:t>
            </a:r>
            <a:br>
              <a:rPr lang="de-DE" altLang="de-DE" sz="3200" smtClean="0"/>
            </a:br>
            <a:r>
              <a:rPr lang="de-DE" altLang="de-DE" sz="3200" smtClean="0"/>
              <a:t>                  Der alte Hund</a:t>
            </a:r>
            <a:endParaRPr lang="de-DE" altLang="de-DE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altLang="de-DE" sz="2400" smtClean="0"/>
          </a:p>
          <a:p>
            <a:pPr eaLnBrk="1" hangingPunct="1">
              <a:lnSpc>
                <a:spcPct val="90000"/>
              </a:lnSpc>
            </a:pPr>
            <a:endParaRPr lang="de-DE" altLang="de-DE" sz="2400" smtClean="0"/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870076"/>
            <a:ext cx="767715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9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41231" y="620713"/>
            <a:ext cx="84201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sz="4000" smtClean="0"/>
              <a:t>              Ein Hund kommt ins Haus</a:t>
            </a:r>
            <a:br>
              <a:rPr lang="de-DE" altLang="de-DE" sz="4000" smtClean="0"/>
            </a:br>
            <a:r>
              <a:rPr lang="de-DE" altLang="de-DE" sz="4000" smtClean="0"/>
              <a:t>Überblick</a:t>
            </a:r>
            <a:endParaRPr lang="de-DE" altLang="de-DE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42974" y="1981200"/>
            <a:ext cx="3229241" cy="4114800"/>
          </a:xfrm>
        </p:spPr>
        <p:txBody>
          <a:bodyPr/>
          <a:lstStyle/>
          <a:p>
            <a:pPr eaLnBrk="1" hangingPunct="1"/>
            <a:endParaRPr lang="de-DE" altLang="de-DE" sz="2800" dirty="0" smtClean="0"/>
          </a:p>
        </p:txBody>
      </p:sp>
      <p:pic>
        <p:nvPicPr>
          <p:cNvPr id="10244" name="Picture 5" descr="hund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15" y="3160714"/>
            <a:ext cx="5355431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5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 JUKO</Template>
  <TotalTime>0</TotalTime>
  <Words>263</Words>
  <Application>Microsoft Office PowerPoint</Application>
  <PresentationFormat>A4-Papier (210x297 mm)</PresentationFormat>
  <Paragraphs>80</Paragraphs>
  <Slides>34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6" baseType="lpstr">
      <vt:lpstr>Benutzerdefiniertes Design</vt:lpstr>
      <vt:lpstr>Dokument</vt:lpstr>
      <vt:lpstr>Nationales Hundehalterbrevet   Verband Kynologie Ausbildungen Schweiz (VKAS)</vt:lpstr>
      <vt:lpstr>Theorieteil  Nationales Hundehalterbrevet VKAS </vt:lpstr>
      <vt:lpstr>               Entwicklungsgeschichte des Hundes Überblick</vt:lpstr>
      <vt:lpstr>                   Entwicklungsgeschichte des Hundes</vt:lpstr>
      <vt:lpstr>                   Entwicklungsgeschichte des Hundes</vt:lpstr>
      <vt:lpstr>                    Lebensphasen des Hundes                      Überblick</vt:lpstr>
      <vt:lpstr>                                      Lebensphasen des Hundes                   Vom Welpen zum Junghund</vt:lpstr>
      <vt:lpstr>                                      Lebensphasen des Hundes                   Der alte Hund</vt:lpstr>
      <vt:lpstr>              Ein Hund kommt ins Haus Überblick</vt:lpstr>
      <vt:lpstr>              Ein Hund kommt ins Haus </vt:lpstr>
      <vt:lpstr>              Ein Hund kommt ins Haus </vt:lpstr>
      <vt:lpstr>              Ein Hund kommt ins Haus </vt:lpstr>
      <vt:lpstr>        Hund und Kinder Überblick</vt:lpstr>
      <vt:lpstr>        Hund und Kinder</vt:lpstr>
      <vt:lpstr>        Hund und Kinder</vt:lpstr>
      <vt:lpstr>          Triebe des Hundes          Überblick</vt:lpstr>
      <vt:lpstr>          Triebe des Hundes          </vt:lpstr>
      <vt:lpstr>          Triebe des Hundes          </vt:lpstr>
      <vt:lpstr>Physische Eigenschaften des Hundes; Überblick</vt:lpstr>
      <vt:lpstr>              Physische Eigenschaften des Hundes </vt:lpstr>
      <vt:lpstr>              Physische Eigenschaften des Hundes </vt:lpstr>
      <vt:lpstr>              Physische Eigenschaften des Hundes </vt:lpstr>
      <vt:lpstr>                  Körpersprache des Hundes          Überblick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Recht und Hund Überblick</vt:lpstr>
      <vt:lpstr>Nationales Hundehalterbrevet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René Rudin</dc:creator>
  <cp:lastModifiedBy>René Rudin</cp:lastModifiedBy>
  <cp:revision>44</cp:revision>
  <cp:lastPrinted>2013-03-01T15:54:39Z</cp:lastPrinted>
  <dcterms:created xsi:type="dcterms:W3CDTF">2016-05-05T10:13:50Z</dcterms:created>
  <dcterms:modified xsi:type="dcterms:W3CDTF">2017-04-25T08:16:04Z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">
    <vt:lpwstr>GV2013BUMaktuell</vt:lpwstr>
  </property>
  <property fmtid="{D5CDD505-2E9C-101B-9397-08002B2CF9AE}" pid="3" name="SlideDescription">
    <vt:lpwstr/>
  </property>
</Properties>
</file>